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71" r:id="rId2"/>
    <p:sldId id="893" r:id="rId3"/>
    <p:sldId id="894" r:id="rId4"/>
    <p:sldId id="895" r:id="rId5"/>
    <p:sldId id="258" r:id="rId6"/>
    <p:sldId id="865" r:id="rId7"/>
    <p:sldId id="883" r:id="rId8"/>
    <p:sldId id="869" r:id="rId9"/>
    <p:sldId id="872" r:id="rId10"/>
    <p:sldId id="897" r:id="rId11"/>
    <p:sldId id="898" r:id="rId12"/>
    <p:sldId id="896" r:id="rId13"/>
    <p:sldId id="900" r:id="rId14"/>
    <p:sldId id="879" r:id="rId15"/>
    <p:sldId id="884" r:id="rId16"/>
    <p:sldId id="901" r:id="rId17"/>
    <p:sldId id="877" r:id="rId18"/>
    <p:sldId id="878" r:id="rId19"/>
    <p:sldId id="9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gruti Gadekar" initials="JG" lastIdx="7" clrIdx="0"/>
  <p:cmAuthor id="1" name="Yu Zhang" initials="YZ" lastIdx="1" clrIdx="1">
    <p:extLst>
      <p:ext uri="{19B8F6BF-5375-455C-9EA6-DF929625EA0E}">
        <p15:presenceInfo xmlns:p15="http://schemas.microsoft.com/office/powerpoint/2012/main" userId="S-1-5-21-1140405718-358989843-3445714273-2030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59"/>
    <a:srgbClr val="DAE5F2"/>
    <a:srgbClr val="D7EBF5"/>
    <a:srgbClr val="CCECFF"/>
    <a:srgbClr val="DFDDF7"/>
    <a:srgbClr val="E3EBF1"/>
    <a:srgbClr val="98C4CE"/>
    <a:srgbClr val="7EDBE8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0233" autoAdjust="0"/>
  </p:normalViewPr>
  <p:slideViewPr>
    <p:cSldViewPr>
      <p:cViewPr varScale="1">
        <p:scale>
          <a:sx n="99" d="100"/>
          <a:sy n="99" d="100"/>
        </p:scale>
        <p:origin x="19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61AA-7EA1-4D72-A013-B26ADC009518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0B61-172D-4509-B931-6E88C4E54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43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8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8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9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7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6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1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1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0B61-172D-4509-B931-6E88C4E545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7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4929146-C5B4-42F5-8C3B-7F4A6F1F82A7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D17861-56AD-45E6-8AE5-2931CA8BE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78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21639BDA-78A8-4727-992F-535D89FA5441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C081E745-2A74-440D-BD69-F178C2AFF74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9DB405C4-E77F-48DE-BC4E-095C275BDB8E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01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4491B1F-C9AD-456B-9AF6-81B7BFBC2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4" y="5835259"/>
            <a:ext cx="2133600" cy="6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D71124D-554D-4C0B-B1A2-AAF5AA8D43BE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556B232-9F89-4083-B3BB-DDC8E5903F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  <a:ln>
            <a:solidFill>
              <a:srgbClr val="00682F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65244"/>
            <a:ext cx="8690112" cy="4687956"/>
          </a:xfrm>
          <a:prstGeom prst="rect">
            <a:avLst/>
          </a:prstGeom>
          <a:ln>
            <a:solidFill>
              <a:srgbClr val="00682F"/>
            </a:solidFill>
          </a:ln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9E47"/>
              </a:buClr>
              <a:buFont typeface="Arial" pitchFamily="34" charset="0"/>
              <a:buChar char="•"/>
            </a:pPr>
            <a:r>
              <a:rPr lang="en-US" dirty="0"/>
              <a:t>Add text here</a:t>
            </a:r>
          </a:p>
          <a:p>
            <a:pPr marL="1051560" lvl="1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  <a:p>
            <a:pPr marL="1600200" lvl="3" indent="-457200">
              <a:lnSpc>
                <a:spcPct val="100000"/>
              </a:lnSpc>
              <a:buClr>
                <a:srgbClr val="009E47"/>
              </a:buClr>
            </a:pPr>
            <a:r>
              <a:rPr lang="en-US" dirty="0"/>
              <a:t>Add text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FF706E20-AA9A-40C3-BC12-80CB9880005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A56D5952-39A4-45C4-BB56-78D748AB7B22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872E00DA-1BD3-4C2E-8BE4-D997AC6D1ACF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60A3CD01-0529-4B46-B304-875195537CB4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02B2A6FD-4015-4FDF-9DDE-F59537F534D3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BE8CDF3E-997F-4921-BC27-CA00D4C67302}" type="datetime1">
              <a:rPr lang="en-US" smtClean="0"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0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90112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6525768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057400"/>
            <a:ext cx="8766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/>
              <a:t>Vb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/>
              <a:t>Bm</a:t>
            </a:r>
          </a:p>
          <a:p>
            <a:pPr marL="1428750" lvl="2" indent="-514350">
              <a:buFont typeface="Arial" pitchFamily="34" charset="0"/>
              <a:buChar char="•"/>
            </a:pPr>
            <a:r>
              <a:rPr lang="en-US" sz="2000" dirty="0"/>
              <a:t>Mbm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828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None/>
        <a:defRPr sz="24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594360" indent="-27432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2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6868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20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defTabSz="914400" rtl="0" eaLnBrk="1" latinLnBrk="0" hangingPunct="1">
        <a:lnSpc>
          <a:spcPct val="150000"/>
        </a:lnSpc>
        <a:spcBef>
          <a:spcPts val="600"/>
        </a:spcBef>
        <a:spcAft>
          <a:spcPts val="600"/>
        </a:spcAft>
        <a:buClr>
          <a:srgbClr val="007033"/>
        </a:buClr>
        <a:buFont typeface="Arial" pitchFamily="34" charset="0"/>
        <a:buChar char="•"/>
        <a:defRPr sz="1800" kern="200" spc="0" baseline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525768"/>
            <a:ext cx="304800" cy="256032"/>
          </a:xfrm>
          <a:prstGeom prst="rect">
            <a:avLst/>
          </a:prstGeom>
        </p:spPr>
        <p:txBody>
          <a:bodyPr/>
          <a:lstStyle/>
          <a:p>
            <a:fld id="{4556B232-9F89-4083-B3BB-DDC8E5903F80}" type="slidenum">
              <a:rPr lang="en-US" sz="1400" smtClean="0"/>
              <a:t>1</a:t>
            </a:fld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C21571-2B08-473B-B979-DFEAB8C88F82}"/>
              </a:ext>
            </a:extLst>
          </p:cNvPr>
          <p:cNvSpPr txBox="1">
            <a:spLocks/>
          </p:cNvSpPr>
          <p:nvPr/>
        </p:nvSpPr>
        <p:spPr>
          <a:xfrm>
            <a:off x="126229" y="2895600"/>
            <a:ext cx="8891541" cy="1371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Week 4 – Hands-on tutorial</a:t>
            </a:r>
          </a:p>
          <a:p>
            <a:br>
              <a:rPr lang="en-US" altLang="zh-CN" sz="3500" b="1" dirty="0"/>
            </a:br>
            <a:r>
              <a:rPr lang="en-US" b="1" dirty="0"/>
              <a:t>Regression Modelling using RapidMiner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58587"/>
            <a:ext cx="8720532" cy="227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8720532" cy="2711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Method 1 – Editing dataset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1447800" y="2153688"/>
            <a:ext cx="2057400" cy="755936"/>
          </a:xfrm>
          <a:prstGeom prst="wedgeRoundRectCallout">
            <a:avLst>
              <a:gd name="adj1" fmla="val 23854"/>
              <a:gd name="adj2" fmla="val 8149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After saving the dataset, simply drag the dataset into the Process panel</a:t>
            </a:r>
          </a:p>
        </p:txBody>
      </p:sp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3810000" y="5209327"/>
            <a:ext cx="2667000" cy="769315"/>
          </a:xfrm>
          <a:prstGeom prst="wedgeRoundRectCallout">
            <a:avLst>
              <a:gd name="adj1" fmla="val 62817"/>
              <a:gd name="adj2" fmla="val 2803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This cable means that the output of this module is the result of the designed data process.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3185717"/>
            <a:ext cx="1981200" cy="90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76800" y="2392958"/>
            <a:ext cx="3886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6096000" y="3061082"/>
            <a:ext cx="2667000" cy="1051325"/>
          </a:xfrm>
          <a:prstGeom prst="wedgeRoundRectCallout">
            <a:avLst>
              <a:gd name="adj1" fmla="val -80594"/>
              <a:gd name="adj2" fmla="val -3538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The dataset will appear in the Process panel, then drag a cable from the ‘out’ of the dataset, to the ‘res’ of the panel.</a:t>
            </a:r>
          </a:p>
        </p:txBody>
      </p:sp>
      <p:sp>
        <p:nvSpPr>
          <p:cNvPr id="17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1514475" y="5536392"/>
            <a:ext cx="1990725" cy="404150"/>
          </a:xfrm>
          <a:prstGeom prst="wedgeRoundRectCallout">
            <a:avLst>
              <a:gd name="adj1" fmla="val -53929"/>
              <a:gd name="adj2" fmla="val -264206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Lastly, click on the ‘Run’.</a:t>
            </a:r>
          </a:p>
        </p:txBody>
      </p:sp>
    </p:spTree>
    <p:extLst>
      <p:ext uri="{BB962C8B-B14F-4D97-AF65-F5344CB8AC3E}">
        <p14:creationId xmlns:p14="http://schemas.microsoft.com/office/powerpoint/2010/main" val="21340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919982"/>
            <a:ext cx="8690112" cy="3641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Method 1 – Editing dataset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2590800" y="5867400"/>
            <a:ext cx="2286000" cy="762000"/>
          </a:xfrm>
          <a:prstGeom prst="wedgeRoundRectCallout">
            <a:avLst>
              <a:gd name="adj1" fmla="val -63321"/>
              <a:gd name="adj2" fmla="val -11073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The ‘Time’ attribute is highlighted, which means it has been </a:t>
            </a: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Labelled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5772150" y="3016355"/>
            <a:ext cx="2457450" cy="641245"/>
          </a:xfrm>
          <a:prstGeom prst="wedgeRoundRectCallout">
            <a:avLst>
              <a:gd name="adj1" fmla="val 3515"/>
              <a:gd name="adj2" fmla="val -17843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The software automatically turns to the Results interface.</a:t>
            </a:r>
          </a:p>
        </p:txBody>
      </p:sp>
    </p:spTree>
    <p:extLst>
      <p:ext uri="{BB962C8B-B14F-4D97-AF65-F5344CB8AC3E}">
        <p14:creationId xmlns:p14="http://schemas.microsoft.com/office/powerpoint/2010/main" val="49964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Method 2 – Set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Another method to set one attribute of a dataset as Label is to use the </a:t>
            </a:r>
            <a:r>
              <a:rPr lang="en-US" kern="1200" dirty="0">
                <a:solidFill>
                  <a:srgbClr val="005828"/>
                </a:solidFill>
                <a:ea typeface="+mj-ea"/>
              </a:rPr>
              <a:t>Set Role </a:t>
            </a:r>
            <a:r>
              <a:rPr lang="en-US" dirty="0"/>
              <a:t>operator. </a:t>
            </a:r>
          </a:p>
          <a:p>
            <a:pPr algn="just"/>
            <a:r>
              <a:rPr lang="en-US" b="1" dirty="0"/>
              <a:t>Method 2 – Set Role</a:t>
            </a:r>
            <a:r>
              <a:rPr lang="en-US" dirty="0"/>
              <a:t>:</a:t>
            </a:r>
          </a:p>
          <a:p>
            <a:pPr marL="542925" lvl="1" indent="-361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50" dirty="0"/>
              <a:t>Drag the dataset to the Process panel</a:t>
            </a:r>
            <a:r>
              <a:rPr lang="en-US" sz="1750" dirty="0">
                <a:solidFill>
                  <a:srgbClr val="477D59"/>
                </a:solidFill>
              </a:rPr>
              <a:t>,</a:t>
            </a:r>
          </a:p>
          <a:p>
            <a:pPr marL="542925" lvl="1" indent="-361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50" dirty="0"/>
              <a:t>Type ‘set role’ in the Operators panel to find the particular operator,</a:t>
            </a:r>
          </a:p>
          <a:p>
            <a:pPr marL="542925" lvl="1" indent="-361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50" dirty="0"/>
              <a:t>Drag the ‘Set Role’ operator into the Process panel,</a:t>
            </a:r>
          </a:p>
          <a:p>
            <a:pPr marL="542925" lvl="1" indent="-361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50" dirty="0"/>
              <a:t>Connect ‘Butler’ to ‘Set Role’ by dragging a cable, then output ‘</a:t>
            </a:r>
            <a:r>
              <a:rPr lang="en-US" sz="1750" dirty="0" err="1"/>
              <a:t>exa</a:t>
            </a:r>
            <a:r>
              <a:rPr lang="en-US" sz="1750" dirty="0"/>
              <a:t>’ to the ‘res’ of the Process panel.</a:t>
            </a:r>
          </a:p>
          <a:p>
            <a:pPr marL="542925" lvl="1" indent="-361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750" dirty="0"/>
              <a:t>Click on the ‘Set Role’, and in the Parameters panel, choose ‘Time’ and set role as ‘label’.</a:t>
            </a:r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7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Method 2 – Set Role</a:t>
            </a:r>
          </a:p>
        </p:txBody>
      </p:sp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5772150" y="3016355"/>
            <a:ext cx="2457450" cy="641245"/>
          </a:xfrm>
          <a:prstGeom prst="wedgeRoundRectCallout">
            <a:avLst>
              <a:gd name="adj1" fmla="val 3515"/>
              <a:gd name="adj2" fmla="val -178433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The software automatically turns to the Results interface.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0" y="1766360"/>
            <a:ext cx="8766371" cy="381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57400" y="3352800"/>
            <a:ext cx="2133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66800" y="4419600"/>
            <a:ext cx="42672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671372">
            <a:off x="2743199" y="3264027"/>
            <a:ext cx="91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1. Drag</a:t>
            </a:r>
          </a:p>
        </p:txBody>
      </p:sp>
      <p:sp>
        <p:nvSpPr>
          <p:cNvPr id="14" name="Rectangle 13"/>
          <p:cNvSpPr/>
          <p:nvPr/>
        </p:nvSpPr>
        <p:spPr>
          <a:xfrm rot="20899159">
            <a:off x="2743199" y="4608612"/>
            <a:ext cx="91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3. Drag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1066798" y="4411131"/>
            <a:ext cx="762000" cy="394760"/>
          </a:xfrm>
          <a:prstGeom prst="wedgeRoundRectCallout">
            <a:avLst>
              <a:gd name="adj1" fmla="val -113321"/>
              <a:gd name="adj2" fmla="val 4610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2. Type</a:t>
            </a:r>
          </a:p>
        </p:txBody>
      </p:sp>
      <p:sp>
        <p:nvSpPr>
          <p:cNvPr id="17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5044909" y="2996140"/>
            <a:ext cx="1045627" cy="394760"/>
          </a:xfrm>
          <a:prstGeom prst="wedgeRoundRectCallout">
            <a:avLst>
              <a:gd name="adj1" fmla="val -46823"/>
              <a:gd name="adj2" fmla="val 13055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4. Connect</a:t>
            </a:r>
          </a:p>
        </p:txBody>
      </p:sp>
      <p:sp>
        <p:nvSpPr>
          <p:cNvPr id="18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5044909" y="2996140"/>
            <a:ext cx="1045627" cy="394760"/>
          </a:xfrm>
          <a:prstGeom prst="wedgeRoundRectCallout">
            <a:avLst>
              <a:gd name="adj1" fmla="val 177571"/>
              <a:gd name="adj2" fmla="val 3162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005766"/>
            <a:ext cx="2371514" cy="1601106"/>
          </a:xfrm>
          <a:prstGeom prst="rect">
            <a:avLst/>
          </a:prstGeom>
        </p:spPr>
      </p:pic>
      <p:sp>
        <p:nvSpPr>
          <p:cNvPr id="24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4087752" y="5872210"/>
            <a:ext cx="2002784" cy="585740"/>
          </a:xfrm>
          <a:prstGeom prst="wedgeRoundRectCallout">
            <a:avLst>
              <a:gd name="adj1" fmla="val 118123"/>
              <a:gd name="adj2" fmla="val -4805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5. Click ‘Set Role’ and set the ‘Time’ as ‘label’.</a:t>
            </a:r>
          </a:p>
        </p:txBody>
      </p:sp>
      <p:sp>
        <p:nvSpPr>
          <p:cNvPr id="25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4087752" y="5872210"/>
            <a:ext cx="2002784" cy="585740"/>
          </a:xfrm>
          <a:prstGeom prst="wedgeRoundRectCallout">
            <a:avLst>
              <a:gd name="adj1" fmla="val 36797"/>
              <a:gd name="adj2" fmla="val -27571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470" y="5887782"/>
            <a:ext cx="2933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Note: This method will not modify the dataset itself.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53050" y="6498363"/>
            <a:ext cx="3714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You will see the same result by clicking ‘Run’.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08466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8153399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Regression modelling in RapidMiner:</a:t>
            </a:r>
            <a:b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Linear 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Regression modelling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Following the data pre-processing, we only need to apply a linear regression model on the dataset:</a:t>
            </a:r>
          </a:p>
          <a:p>
            <a:pPr marL="457200" indent="-457200" algn="just">
              <a:buAutoNum type="arabicPeriod"/>
            </a:pPr>
            <a:r>
              <a:rPr lang="en-US" dirty="0"/>
              <a:t>Type ‘linear regression’ in the Operators,</a:t>
            </a:r>
          </a:p>
          <a:p>
            <a:pPr marL="457200" indent="-457200" algn="just">
              <a:buAutoNum type="arabicPeriod"/>
            </a:pPr>
            <a:r>
              <a:rPr lang="en-US" dirty="0"/>
              <a:t>Drag the ‘Linear Regression’ operator into the Process panel,</a:t>
            </a:r>
          </a:p>
          <a:p>
            <a:pPr marL="457200" indent="-457200" algn="just">
              <a:buAutoNum type="arabicPeriod"/>
            </a:pPr>
            <a:r>
              <a:rPr lang="en-US" dirty="0"/>
              <a:t>Connect the ‘</a:t>
            </a:r>
            <a:r>
              <a:rPr lang="en-US" dirty="0" err="1"/>
              <a:t>exa</a:t>
            </a:r>
            <a:r>
              <a:rPr lang="en-US" dirty="0"/>
              <a:t>’ of the Set Role to the ‘</a:t>
            </a:r>
            <a:r>
              <a:rPr lang="en-US" dirty="0" err="1"/>
              <a:t>tra</a:t>
            </a:r>
            <a:r>
              <a:rPr lang="en-US" dirty="0"/>
              <a:t>’ of the Linear Regression, then output the ‘mod’ to the ‘res’ of the panel.</a:t>
            </a:r>
          </a:p>
          <a:p>
            <a:pPr algn="just"/>
            <a:endParaRPr lang="en-US" dirty="0"/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8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3" y="1752600"/>
            <a:ext cx="8783646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Regression modelling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69958" y="4068763"/>
            <a:ext cx="4718936" cy="1733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0355310">
            <a:off x="2714034" y="4832653"/>
            <a:ext cx="91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2. Drag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1333926" y="4696455"/>
            <a:ext cx="762000" cy="394760"/>
          </a:xfrm>
          <a:prstGeom prst="wedgeRoundRectCallout">
            <a:avLst>
              <a:gd name="adj1" fmla="val -113321"/>
              <a:gd name="adj2" fmla="val 4610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1. Type</a:t>
            </a:r>
          </a:p>
        </p:txBody>
      </p:sp>
      <p:sp>
        <p:nvSpPr>
          <p:cNvPr id="17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5943599" y="2396268"/>
            <a:ext cx="1045627" cy="394760"/>
          </a:xfrm>
          <a:prstGeom prst="wedgeRoundRectCallout">
            <a:avLst>
              <a:gd name="adj1" fmla="val -57754"/>
              <a:gd name="adj2" fmla="val 229481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3. Connect</a:t>
            </a:r>
          </a:p>
        </p:txBody>
      </p:sp>
      <p:sp>
        <p:nvSpPr>
          <p:cNvPr id="18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5943599" y="2396268"/>
            <a:ext cx="1045627" cy="394760"/>
          </a:xfrm>
          <a:prstGeom prst="wedgeRoundRectCallout">
            <a:avLst>
              <a:gd name="adj1" fmla="val 117449"/>
              <a:gd name="adj2" fmla="val 123316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2133600" y="2008917"/>
            <a:ext cx="762000" cy="394760"/>
          </a:xfrm>
          <a:prstGeom prst="wedgeRoundRectCallout">
            <a:avLst>
              <a:gd name="adj1" fmla="val -135821"/>
              <a:gd name="adj2" fmla="val -79365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4. Run</a:t>
            </a:r>
          </a:p>
        </p:txBody>
      </p:sp>
    </p:spTree>
    <p:extLst>
      <p:ext uri="{BB962C8B-B14F-4D97-AF65-F5344CB8AC3E}">
        <p14:creationId xmlns:p14="http://schemas.microsoft.com/office/powerpoint/2010/main" val="415696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Regression modelling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0" y="1840877"/>
            <a:ext cx="8853672" cy="1892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386" y="3883362"/>
            <a:ext cx="3038272" cy="2609513"/>
          </a:xfrm>
          <a:prstGeom prst="rect">
            <a:avLst/>
          </a:prstGeom>
        </p:spPr>
      </p:pic>
      <p:sp>
        <p:nvSpPr>
          <p:cNvPr id="13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685800" y="5252448"/>
            <a:ext cx="4876800" cy="1240427"/>
          </a:xfrm>
          <a:prstGeom prst="wedgeRoundRectCallout">
            <a:avLst>
              <a:gd name="adj1" fmla="val 90176"/>
              <a:gd name="adj2" fmla="val -14053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The software finds that only the ‘Miles’ attribute (independent variable) has relationship with the ‘Time’ attribute (dependent variable). Therefore it only models the Linear relationship between them.</a:t>
            </a:r>
          </a:p>
        </p:txBody>
      </p:sp>
      <p:sp>
        <p:nvSpPr>
          <p:cNvPr id="14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685800" y="5252448"/>
            <a:ext cx="4876800" cy="1240427"/>
          </a:xfrm>
          <a:prstGeom prst="wedgeRoundRectCallout">
            <a:avLst>
              <a:gd name="adj1" fmla="val -44664"/>
              <a:gd name="adj2" fmla="val -25581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0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2544F3E-B3EE-4532-91EB-26445C60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965787" cy="209790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1686324"/>
            <a:ext cx="3965786" cy="26570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DFCA0CE-E983-4BA6-BD78-DF0EB00E20BB}"/>
              </a:ext>
            </a:extLst>
          </p:cNvPr>
          <p:cNvSpPr/>
          <p:nvPr/>
        </p:nvSpPr>
        <p:spPr>
          <a:xfrm>
            <a:off x="2211493" y="3097216"/>
            <a:ext cx="1905000" cy="886369"/>
          </a:xfrm>
          <a:prstGeom prst="wedgeRoundRectCallout">
            <a:avLst>
              <a:gd name="adj1" fmla="val -66171"/>
              <a:gd name="adj2" fmla="val -8444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Linear Regression equation generated by RapidMiner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1CA96AA-3CEB-4EC1-A257-3EB45EE1AC47}"/>
              </a:ext>
            </a:extLst>
          </p:cNvPr>
          <p:cNvSpPr/>
          <p:nvPr/>
        </p:nvSpPr>
        <p:spPr>
          <a:xfrm>
            <a:off x="4419600" y="6060302"/>
            <a:ext cx="3733800" cy="609600"/>
          </a:xfrm>
          <a:prstGeom prst="wedgeRoundRectCallout">
            <a:avLst>
              <a:gd name="adj1" fmla="val -82279"/>
              <a:gd name="adj2" fmla="val -131254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</a:rPr>
              <a:t>Same results as in the 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</a:rPr>
              <a:t>Ten Butler Trucking Company example in the PPT slides.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9075" y="2885531"/>
            <a:ext cx="914400" cy="581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664181" y="3068278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005828"/>
                </a:solidFill>
                <a:latin typeface="Calibri" pitchFamily="34" charset="0"/>
                <a:ea typeface="+mj-ea"/>
                <a:cs typeface="Calibri" pitchFamily="34" charset="0"/>
              </a:rPr>
              <a:t>Linear Regression model </a:t>
            </a:r>
            <a:r>
              <a:rPr lang="en-US" sz="2400" dirty="0">
                <a:latin typeface="Calibri" panose="020F0502020204030204" pitchFamily="34" charset="0"/>
              </a:rPr>
              <a:t>is: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Time</a:t>
            </a:r>
            <a:r>
              <a:rPr lang="en-US" sz="2400" dirty="0">
                <a:latin typeface="Calibri" panose="020F0502020204030204" pitchFamily="34" charset="0"/>
              </a:rPr>
              <a:t> = 0.068 </a:t>
            </a:r>
            <a:r>
              <a:rPr lang="en-US" altLang="zh-CN" sz="2400" dirty="0">
                <a:latin typeface="Calibri" panose="020F0502020204030204" pitchFamily="34" charset="0"/>
              </a:rPr>
              <a:t>× </a:t>
            </a:r>
            <a:r>
              <a:rPr lang="en-US" altLang="zh-CN" sz="2400" b="1" dirty="0">
                <a:latin typeface="Calibri" panose="020F0502020204030204" pitchFamily="34" charset="0"/>
              </a:rPr>
              <a:t>Miles</a:t>
            </a:r>
            <a:r>
              <a:rPr lang="en-US" altLang="zh-CN" sz="2400" dirty="0">
                <a:latin typeface="Calibri" panose="020F0502020204030204" pitchFamily="34" charset="0"/>
              </a:rPr>
              <a:t> + 1.274</a:t>
            </a:r>
            <a:endParaRPr lang="en-AU" sz="2400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73330" y="2885531"/>
            <a:ext cx="993670" cy="252466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4143405">
            <a:off x="1941601" y="4262384"/>
            <a:ext cx="91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Same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Regression modelling </a:t>
            </a:r>
          </a:p>
        </p:txBody>
      </p:sp>
    </p:spTree>
    <p:extLst>
      <p:ext uri="{BB962C8B-B14F-4D97-AF65-F5344CB8AC3E}">
        <p14:creationId xmlns:p14="http://schemas.microsoft.com/office/powerpoint/2010/main" val="177767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E93BD-A120-40BA-BC55-55A421D2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BF18D-9F0C-466E-B1BC-73E0296D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Notes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53091-4223-475F-A521-6CFD5109F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In this presentation, we mainly focus on Regression using RapidMiner Design.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Now we can run our own datasets using the Regression model in the RapidMiner.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It is highly recommended to watch the Collaboration Recording</a:t>
            </a:r>
            <a:r>
              <a:rPr lang="en-AU" dirty="0"/>
              <a:t>.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690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 – </a:t>
            </a:r>
            <a:r>
              <a:rPr lang="en-US" altLang="zh-CN" sz="3600" dirty="0"/>
              <a:t>RapidMiner ‘</a:t>
            </a:r>
            <a:r>
              <a:rPr lang="en-US" sz="3600" dirty="0"/>
              <a:t>Design’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60020"/>
            <a:ext cx="8690112" cy="476937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RapidMiner Design contains four major panels by default, including </a:t>
            </a:r>
            <a:r>
              <a:rPr lang="en-US" kern="1200" dirty="0">
                <a:solidFill>
                  <a:srgbClr val="005828"/>
                </a:solidFill>
                <a:ea typeface="+mj-ea"/>
              </a:rPr>
              <a:t>Repository, Operators, Process </a:t>
            </a:r>
            <a:r>
              <a:rPr lang="en-US" dirty="0"/>
              <a:t>and</a:t>
            </a:r>
            <a:r>
              <a:rPr lang="en-US" kern="1200" dirty="0">
                <a:solidFill>
                  <a:srgbClr val="005828"/>
                </a:solidFill>
                <a:ea typeface="+mj-ea"/>
              </a:rPr>
              <a:t> Parameters</a:t>
            </a:r>
            <a:r>
              <a:rPr lang="en-US" dirty="0"/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5828"/>
                </a:solidFill>
              </a:rPr>
              <a:t>Repository panel </a:t>
            </a:r>
            <a:r>
              <a:rPr lang="en-US" sz="2200" dirty="0"/>
              <a:t>includes datasets to be fed for analysis.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5828"/>
                </a:solidFill>
              </a:rPr>
              <a:t>Operators panel </a:t>
            </a:r>
            <a:r>
              <a:rPr lang="en-US" sz="2200" dirty="0"/>
              <a:t>contains more than 500 operators altogether for various tasks of professional data analysis.</a:t>
            </a:r>
            <a:endParaRPr lang="en-US" sz="2200" kern="1200" dirty="0">
              <a:solidFill>
                <a:srgbClr val="005828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5828"/>
                </a:solidFill>
              </a:rPr>
              <a:t>Process panel </a:t>
            </a:r>
            <a:r>
              <a:rPr lang="en-US" sz="2200" dirty="0"/>
              <a:t>displays the designed data analysing processes to be created and managed.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rgbClr val="005828"/>
                </a:solidFill>
              </a:rPr>
              <a:t>Parameters panel </a:t>
            </a:r>
            <a:r>
              <a:rPr lang="en-US" sz="2200" dirty="0"/>
              <a:t>allows users to set parameters for the selected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2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 – </a:t>
            </a:r>
            <a:r>
              <a:rPr lang="en-US" altLang="zh-CN" sz="3600" dirty="0"/>
              <a:t>RapidMiner ‘</a:t>
            </a:r>
            <a:r>
              <a:rPr lang="en-US" sz="3600" dirty="0"/>
              <a:t>Design’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60020"/>
            <a:ext cx="8690112" cy="4769379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week, we will use the RapidMiner Design to conduct Regression modelling analysis.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concept and understating of regression model is needed for designing the regression processes in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0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 – </a:t>
            </a:r>
            <a:r>
              <a:rPr lang="en-US" altLang="zh-CN" sz="3600" dirty="0"/>
              <a:t>RapidMiner ‘</a:t>
            </a:r>
            <a:r>
              <a:rPr lang="en-US" sz="3600" dirty="0"/>
              <a:t>Design’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988" r="840" b="3201"/>
          <a:stretch/>
        </p:blipFill>
        <p:spPr>
          <a:xfrm>
            <a:off x="228600" y="1943100"/>
            <a:ext cx="8686800" cy="4419600"/>
          </a:xfrm>
          <a:prstGeom prst="rect">
            <a:avLst/>
          </a:prstGeom>
        </p:spPr>
      </p:pic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id="{C03BA88F-FE0A-496D-86E8-C6044CE09AE4}"/>
              </a:ext>
            </a:extLst>
          </p:cNvPr>
          <p:cNvSpPr/>
          <p:nvPr/>
        </p:nvSpPr>
        <p:spPr>
          <a:xfrm>
            <a:off x="4114800" y="3200400"/>
            <a:ext cx="2057400" cy="500338"/>
          </a:xfrm>
          <a:prstGeom prst="wedgeRoundRectCallout">
            <a:avLst>
              <a:gd name="adj1" fmla="val -50163"/>
              <a:gd name="adj2" fmla="val -25747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RapidMiner Design</a:t>
            </a:r>
          </a:p>
        </p:txBody>
      </p:sp>
    </p:spTree>
    <p:extLst>
      <p:ext uri="{BB962C8B-B14F-4D97-AF65-F5344CB8AC3E}">
        <p14:creationId xmlns:p14="http://schemas.microsoft.com/office/powerpoint/2010/main" val="12672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8153399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36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Data pre-processing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10856"/>
            <a:ext cx="7848600" cy="2065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Add dataset to Repositories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>
                <a:solidFill>
                  <a:srgbClr val="005828"/>
                </a:solidFill>
              </a:rPr>
              <a:t>Butler</a:t>
            </a:r>
            <a:r>
              <a:rPr lang="en-US" dirty="0"/>
              <a:t>’ dataset is used for this presentation: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Download the ‘Butler’ dataset from Moodle website.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Import it into the Repositories.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3228577"/>
            <a:ext cx="4165736" cy="3264298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id="{C03BA88F-FE0A-496D-86E8-C6044CE09AE4}"/>
              </a:ext>
            </a:extLst>
          </p:cNvPr>
          <p:cNvSpPr/>
          <p:nvPr/>
        </p:nvSpPr>
        <p:spPr>
          <a:xfrm>
            <a:off x="2133600" y="4860726"/>
            <a:ext cx="1371600" cy="500338"/>
          </a:xfrm>
          <a:prstGeom prst="wedgeRoundRectCallout">
            <a:avLst>
              <a:gd name="adj1" fmla="val 151689"/>
              <a:gd name="adj2" fmla="val -293648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</a:rPr>
              <a:t>Import data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id="{C03BA88F-FE0A-496D-86E8-C6044CE09AE4}"/>
              </a:ext>
            </a:extLst>
          </p:cNvPr>
          <p:cNvSpPr/>
          <p:nvPr/>
        </p:nvSpPr>
        <p:spPr>
          <a:xfrm>
            <a:off x="2133600" y="4860726"/>
            <a:ext cx="1371600" cy="500338"/>
          </a:xfrm>
          <a:prstGeom prst="wedgeRoundRectCallout">
            <a:avLst>
              <a:gd name="adj1" fmla="val 163263"/>
              <a:gd name="adj2" fmla="val 7139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1066800"/>
          </a:xfrm>
        </p:spPr>
        <p:txBody>
          <a:bodyPr>
            <a:normAutofit/>
          </a:bodyPr>
          <a:lstStyle/>
          <a:p>
            <a:r>
              <a:rPr lang="en-US" sz="3600" dirty="0"/>
              <a:t>Set Label for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To apply Regression, one attribute of the dataset needs to be specified as the role of the </a:t>
            </a:r>
            <a:r>
              <a:rPr lang="en-US" dirty="0">
                <a:solidFill>
                  <a:srgbClr val="477D59"/>
                </a:solidFill>
              </a:rPr>
              <a:t>dependent variable</a:t>
            </a:r>
            <a:r>
              <a:rPr lang="en-US" dirty="0"/>
              <a:t>. Two methods can be adopted in RapidMiner Design for this task.</a:t>
            </a:r>
          </a:p>
          <a:p>
            <a:pPr algn="just"/>
            <a:r>
              <a:rPr lang="en-US" b="1" dirty="0"/>
              <a:t>Method 1 – Editing dataset</a:t>
            </a:r>
            <a:r>
              <a:rPr lang="en-US" dirty="0"/>
              <a:t>:</a:t>
            </a:r>
          </a:p>
          <a:p>
            <a:pPr marL="105156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Right click on dataset and choose </a:t>
            </a:r>
            <a:r>
              <a:rPr lang="en-US" sz="1800" dirty="0">
                <a:solidFill>
                  <a:srgbClr val="477D59"/>
                </a:solidFill>
              </a:rPr>
              <a:t>Edit,</a:t>
            </a:r>
          </a:p>
          <a:p>
            <a:pPr marL="105156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Right click on the attribute to be set as dependent variable and choose </a:t>
            </a:r>
            <a:r>
              <a:rPr lang="en-US" sz="1800" dirty="0">
                <a:solidFill>
                  <a:srgbClr val="477D59"/>
                </a:solidFill>
              </a:rPr>
              <a:t>Modify Attribute,</a:t>
            </a:r>
          </a:p>
          <a:p>
            <a:pPr marL="105156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Choose </a:t>
            </a:r>
            <a:r>
              <a:rPr lang="en-US" sz="1800" dirty="0">
                <a:solidFill>
                  <a:srgbClr val="477D59"/>
                </a:solidFill>
              </a:rPr>
              <a:t>Label</a:t>
            </a:r>
            <a:r>
              <a:rPr lang="en-US" sz="1800" dirty="0"/>
              <a:t> as the role of the selected attribute,</a:t>
            </a:r>
          </a:p>
          <a:p>
            <a:pPr marL="1051560" lvl="1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Save the dataset.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6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517926"/>
            <a:ext cx="4191000" cy="4328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Method 1 – Editing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626ECED-C050-466D-ABB0-E96C91D495CD}"/>
              </a:ext>
            </a:extLst>
          </p:cNvPr>
          <p:cNvSpPr/>
          <p:nvPr/>
        </p:nvSpPr>
        <p:spPr>
          <a:xfrm>
            <a:off x="2057400" y="2244505"/>
            <a:ext cx="2209801" cy="616266"/>
          </a:xfrm>
          <a:prstGeom prst="wedgeRoundRectCallout">
            <a:avLst>
              <a:gd name="adj1" fmla="val -66137"/>
              <a:gd name="adj2" fmla="val 142841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1. Right click on dataset and then choose edit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3252268"/>
            <a:ext cx="4041912" cy="3423170"/>
          </a:xfrm>
          <a:prstGeom prst="rect">
            <a:avLst/>
          </a:prstGeom>
        </p:spPr>
      </p:pic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9626ECED-C050-466D-ABB0-E96C91D495CD}"/>
              </a:ext>
            </a:extLst>
          </p:cNvPr>
          <p:cNvSpPr/>
          <p:nvPr/>
        </p:nvSpPr>
        <p:spPr>
          <a:xfrm>
            <a:off x="5715000" y="2136871"/>
            <a:ext cx="3048000" cy="727171"/>
          </a:xfrm>
          <a:prstGeom prst="wedgeRoundRectCallout">
            <a:avLst>
              <a:gd name="adj1" fmla="val 25712"/>
              <a:gd name="adj2" fmla="val 29701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2. Right click on one attribute and then choose Modify Attribute.</a:t>
            </a:r>
          </a:p>
        </p:txBody>
      </p:sp>
    </p:spTree>
    <p:extLst>
      <p:ext uri="{BB962C8B-B14F-4D97-AF65-F5344CB8AC3E}">
        <p14:creationId xmlns:p14="http://schemas.microsoft.com/office/powerpoint/2010/main" val="47261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652"/>
            <a:ext cx="8690112" cy="858609"/>
          </a:xfrm>
        </p:spPr>
        <p:txBody>
          <a:bodyPr>
            <a:normAutofit/>
          </a:bodyPr>
          <a:lstStyle/>
          <a:p>
            <a:r>
              <a:rPr lang="en-US" sz="3600" dirty="0"/>
              <a:t>Method 1 – Editing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B232-9F89-4083-B3BB-DDC8E5903F8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53508"/>
            <a:ext cx="4009724" cy="439009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4724400" y="1828800"/>
            <a:ext cx="4038600" cy="956851"/>
          </a:xfrm>
          <a:prstGeom prst="wedgeRoundRectCallout">
            <a:avLst>
              <a:gd name="adj1" fmla="val -74294"/>
              <a:gd name="adj2" fmla="val 90312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3. Select Label as the role of this attribute, which means this attribute will be recognized as the dependent variable.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325799"/>
            <a:ext cx="2728666" cy="2167076"/>
          </a:xfrm>
          <a:prstGeom prst="rect">
            <a:avLst/>
          </a:prstGeom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id="{75BC4D79-4255-459B-BF20-0BD477AA8EB5}"/>
              </a:ext>
            </a:extLst>
          </p:cNvPr>
          <p:cNvSpPr/>
          <p:nvPr/>
        </p:nvSpPr>
        <p:spPr>
          <a:xfrm>
            <a:off x="6872534" y="3429236"/>
            <a:ext cx="1890466" cy="638636"/>
          </a:xfrm>
          <a:prstGeom prst="wedgeRoundRectCallout">
            <a:avLst>
              <a:gd name="adj1" fmla="val -70398"/>
              <a:gd name="adj2" fmla="val 133277"/>
              <a:gd name="adj3" fmla="val 16667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4. Save the change in the dataset.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6091847"/>
            <a:ext cx="5562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rgbClr val="FF0000"/>
                </a:solidFill>
              </a:rPr>
              <a:t>Note: Using this method will permanently Label the selected attribute in this dataset until it was changed back.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91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9949</TotalTime>
  <Words>864</Words>
  <Application>Microsoft Office PowerPoint</Application>
  <PresentationFormat>On-screen Show (4:3)</PresentationFormat>
  <Paragraphs>114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Impact</vt:lpstr>
      <vt:lpstr>Tahoma</vt:lpstr>
      <vt:lpstr>Times New Roman</vt:lpstr>
      <vt:lpstr>NewsPrint</vt:lpstr>
      <vt:lpstr>PowerPoint Presentation</vt:lpstr>
      <vt:lpstr>Introduction – RapidMiner ‘Design’</vt:lpstr>
      <vt:lpstr>Introduction – RapidMiner ‘Design’</vt:lpstr>
      <vt:lpstr>Introduction – RapidMiner ‘Design’</vt:lpstr>
      <vt:lpstr>Data pre-processing</vt:lpstr>
      <vt:lpstr>Add dataset to Repositories </vt:lpstr>
      <vt:lpstr>Set Label for dataset</vt:lpstr>
      <vt:lpstr>Method 1 – Editing dataset</vt:lpstr>
      <vt:lpstr>Method 1 – Editing dataset</vt:lpstr>
      <vt:lpstr>Method 1 – Editing dataset</vt:lpstr>
      <vt:lpstr>Method 1 – Editing dataset</vt:lpstr>
      <vt:lpstr>Method 2 – Set Role</vt:lpstr>
      <vt:lpstr>Method 2 – Set Role</vt:lpstr>
      <vt:lpstr>Regression modelling in RapidMiner: Linear Regression</vt:lpstr>
      <vt:lpstr>Regression modelling </vt:lpstr>
      <vt:lpstr>Regression modelling </vt:lpstr>
      <vt:lpstr>Regression modelling </vt:lpstr>
      <vt:lpstr>Regression modelling </vt:lpstr>
      <vt:lpstr>Conclusion and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Yu Zhang</cp:lastModifiedBy>
  <cp:revision>694</cp:revision>
  <dcterms:created xsi:type="dcterms:W3CDTF">2013-06-04T12:27:35Z</dcterms:created>
  <dcterms:modified xsi:type="dcterms:W3CDTF">2020-08-03T00:07:32Z</dcterms:modified>
</cp:coreProperties>
</file>